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embeddedFontLst>
    <p:embeddedFont>
      <p:font typeface="Limelight"/>
      <p:regular r:id="rId51"/>
    </p:embeddedFont>
    <p:embeddedFont>
      <p:font typeface="Roboto Mono"/>
      <p:regular r:id="rId52"/>
      <p:bold r:id="rId53"/>
      <p:italic r:id="rId54"/>
      <p:boldItalic r:id="rId55"/>
    </p:embeddedFont>
    <p:embeddedFont>
      <p:font typeface="Century Gothic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hLwpI+MPibNTZJ2m6bKi499eIv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customschemas.google.com/relationships/presentationmetadata" Target="meta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imelight-regular.fntdata"/><Relationship Id="rId50" Type="http://schemas.openxmlformats.org/officeDocument/2006/relationships/slide" Target="slides/slide44.xml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5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7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6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9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8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168" name="Google Shape;168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766e849a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4766e849a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4766e849a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p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420" name="Google Shape;420;p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467" name="Google Shape;467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8" name="Google Shape;478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0" name="Google Shape;520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41" name="Google Shape;541;p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51" name="Google Shape;551;p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61" name="Google Shape;561;p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Tela de Descanso</a:t>
            </a:r>
            <a:endParaRPr/>
          </a:p>
        </p:txBody>
      </p:sp>
      <p:sp>
        <p:nvSpPr>
          <p:cNvPr id="572" name="Google Shape;572;p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4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5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" name="Google Shape;70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5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5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5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6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6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6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6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6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8" name="Google Shape;128;p6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6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1" name="Google Shape;131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500"/>
              <a:buFont typeface="Arial"/>
              <a:buNone/>
              <a:defRPr sz="4500">
                <a:solidFill>
                  <a:srgbClr val="ED7D3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46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2" name="Google Shape;142;p66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43" name="Google Shape;143;p6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5" name="Google Shape;145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6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0" name="Google Shape;150;p6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5" name="Google Shape;155;p6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6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69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9325" cy="9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4675" y="4214175"/>
            <a:ext cx="929325" cy="9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52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5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53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5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2" name="Google Shape;62;p5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5.gif"/><Relationship Id="rId3" Type="http://schemas.openxmlformats.org/officeDocument/2006/relationships/image" Target="../media/image4.gi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3372" y="3"/>
            <a:ext cx="630681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5.gif"/><Relationship Id="rId5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5.gif"/><Relationship Id="rId5" Type="http://schemas.openxmlformats.org/officeDocument/2006/relationships/image" Target="../media/image16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25.gif"/><Relationship Id="rId5" Type="http://schemas.openxmlformats.org/officeDocument/2006/relationships/image" Target="../media/image1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5.gif"/><Relationship Id="rId5" Type="http://schemas.openxmlformats.org/officeDocument/2006/relationships/image" Target="../media/image4.gif"/></Relationships>
</file>

<file path=ppt/slides/_rels/slide4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"/>
          <p:cNvPicPr preferRelativeResize="0"/>
          <p:nvPr/>
        </p:nvPicPr>
        <p:blipFill rotWithShape="1">
          <a:blip r:embed="rId4">
            <a:alphaModFix/>
          </a:blip>
          <a:srcRect b="22816" l="25238" r="6064" t="1830"/>
          <a:stretch/>
        </p:blipFill>
        <p:spPr>
          <a:xfrm flipH="1">
            <a:off x="387183" y="650234"/>
            <a:ext cx="3830390" cy="44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1563" y="1856671"/>
            <a:ext cx="5650844" cy="2416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3044" y="1280474"/>
            <a:ext cx="1995155" cy="2364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SAIR DO JOGO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3224650" y="1541675"/>
            <a:ext cx="30351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2884200" y="3074025"/>
            <a:ext cx="34545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1442600" y="4012700"/>
            <a:ext cx="6328800" cy="437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0" y="968700"/>
            <a:ext cx="91440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endParaRPr b="0" i="0" sz="2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QUIT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endParaRPr b="0" i="0" sz="1150" u="none" cap="none" strike="noStrike">
              <a:solidFill>
                <a:srgbClr val="3C7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743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KEYDOWN </a:t>
            </a:r>
            <a:endParaRPr b="0" i="0" sz="2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get_pressed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K_ESCAPE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766e849aa_0_8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SAIR DO JOGO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63" name="Google Shape;263;g4766e849aa_0_8"/>
          <p:cNvSpPr/>
          <p:nvPr/>
        </p:nvSpPr>
        <p:spPr>
          <a:xfrm>
            <a:off x="3224650" y="1541675"/>
            <a:ext cx="30351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4766e849aa_0_8"/>
          <p:cNvSpPr/>
          <p:nvPr/>
        </p:nvSpPr>
        <p:spPr>
          <a:xfrm>
            <a:off x="2884200" y="3074025"/>
            <a:ext cx="34545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4766e849aa_0_8"/>
          <p:cNvSpPr/>
          <p:nvPr/>
        </p:nvSpPr>
        <p:spPr>
          <a:xfrm>
            <a:off x="1442600" y="4012700"/>
            <a:ext cx="6328800" cy="437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4766e849aa_0_8"/>
          <p:cNvSpPr txBox="1"/>
          <p:nvPr/>
        </p:nvSpPr>
        <p:spPr>
          <a:xfrm>
            <a:off x="0" y="968700"/>
            <a:ext cx="9144000" cy="41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endParaRPr b="0" i="0" sz="2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QUIT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C7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endParaRPr b="0" i="0" sz="1150" u="none" cap="none" strike="noStrike">
              <a:solidFill>
                <a:srgbClr val="3C7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743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KEYDOWN </a:t>
            </a:r>
            <a:endParaRPr b="0" i="0" sz="2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get_pressed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()[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K_ESCAPE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SAIR DO JOGO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10050" y="1396375"/>
            <a:ext cx="9144000" cy="3128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0" y="1466700"/>
            <a:ext cx="9144000" cy="30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comportamentoBotaoDeSair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3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pygame.QUIT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23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KEYDOWN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get_pressed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K_ESCAPE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]):</a:t>
            </a:r>
            <a:endParaRPr b="0" i="0" sz="23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usuarioSaiu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b="0" i="0" sz="18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402950" y="4731625"/>
            <a:ext cx="6036600" cy="2883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72" y="4784750"/>
            <a:ext cx="235125" cy="2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1"/>
          <p:cNvSpPr txBox="1"/>
          <p:nvPr/>
        </p:nvSpPr>
        <p:spPr>
          <a:xfrm>
            <a:off x="793625" y="4615450"/>
            <a:ext cx="62184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while not </a:t>
            </a:r>
            <a:r>
              <a:rPr b="0" i="0" lang="en" sz="18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game.usuarioSaiu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‘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main.py’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BOTÃO DE ÁUDIO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84" name="Google Shape;284;p12"/>
          <p:cNvSpPr/>
          <p:nvPr/>
        </p:nvSpPr>
        <p:spPr>
          <a:xfrm>
            <a:off x="645475" y="1471075"/>
            <a:ext cx="7448100" cy="1798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47" y="1086675"/>
            <a:ext cx="235125" cy="2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693300" y="988900"/>
            <a:ext cx="84507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 imagem do botão de audio com condições do status de áudio do jogo</a:t>
            </a:r>
            <a:endParaRPr b="0" i="0" sz="16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comAudio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botaoSom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audio_ligado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botaoSom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audio_desligado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janela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blit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botaoSom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1200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5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COMPORTAMENTO BOTÃO DE ÁUDIO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93" name="Google Shape;293;p13"/>
          <p:cNvSpPr/>
          <p:nvPr/>
        </p:nvSpPr>
        <p:spPr>
          <a:xfrm>
            <a:off x="2346900" y="1390725"/>
            <a:ext cx="44502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3234775" y="3807400"/>
            <a:ext cx="2722500" cy="387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6447" y="1085250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9375" y="3298062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3"/>
          <p:cNvSpPr txBox="1"/>
          <p:nvPr/>
        </p:nvSpPr>
        <p:spPr>
          <a:xfrm>
            <a:off x="0" y="838450"/>
            <a:ext cx="91440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2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pressionar botão do mouse</a:t>
            </a:r>
            <a:endParaRPr b="0" i="0" sz="28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MOUSEBUTTONDOWN</a:t>
            </a:r>
            <a:endParaRPr b="0" i="0" sz="20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pressionar tecla</a:t>
            </a:r>
            <a:endParaRPr b="0" i="0" sz="28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2743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KEYDOWN</a:t>
            </a:r>
            <a:endParaRPr b="0" i="0" sz="2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743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tecla ‘m’</a:t>
            </a:r>
            <a:endParaRPr b="0" i="0" sz="28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9647" y="441215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COMPORTAMENTO BOTÃO DE ÁUDIO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0" y="1475825"/>
            <a:ext cx="8780100" cy="3567000"/>
          </a:xfrm>
          <a:prstGeom prst="roundRect">
            <a:avLst>
              <a:gd fmla="val 16667" name="adj"/>
            </a:avLst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50" y="646725"/>
            <a:ext cx="91440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para interações com o botão, em qualquer tela</a:t>
            </a:r>
            <a:endParaRPr b="0" i="0" sz="18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comportamentoBotaoDeAudio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MOUSEBUTTONDOWN 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1200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1230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45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KEYDOWN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get_pressed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K_m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comAudio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administradorDeAudio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deixarSomMudo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administradorDeAudio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deixarSomTocar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1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8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07" name="Google Shape;3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47" y="105510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15"/>
          <p:cNvSpPr txBox="1"/>
          <p:nvPr>
            <p:ph idx="4294967295" type="ctrTitle"/>
          </p:nvPr>
        </p:nvSpPr>
        <p:spPr>
          <a:xfrm>
            <a:off x="0" y="856100"/>
            <a:ext cx="9144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b="0" i="0" lang="en" sz="6000" u="none" cap="none" strike="noStrike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Início</a:t>
            </a:r>
            <a:endParaRPr b="0" i="0" sz="6000" u="none" cap="none" strike="noStrike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15" name="Google Shape;315;p15"/>
          <p:cNvPicPr preferRelativeResize="0"/>
          <p:nvPr/>
        </p:nvPicPr>
        <p:blipFill rotWithShape="1">
          <a:blip r:embed="rId3">
            <a:alphaModFix/>
          </a:blip>
          <a:srcRect b="19299" l="41873" r="44646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6"/>
          <p:cNvPicPr preferRelativeResize="0"/>
          <p:nvPr/>
        </p:nvPicPr>
        <p:blipFill rotWithShape="1">
          <a:blip r:embed="rId3">
            <a:alphaModFix/>
          </a:blip>
          <a:srcRect b="9717" l="10257" r="11378" t="10555"/>
          <a:stretch/>
        </p:blipFill>
        <p:spPr>
          <a:xfrm>
            <a:off x="0" y="-89425"/>
            <a:ext cx="9144000" cy="523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CONFIGURAÇÕES DE COR 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29" name="Google Shape;329;p17"/>
          <p:cNvSpPr/>
          <p:nvPr/>
        </p:nvSpPr>
        <p:spPr>
          <a:xfrm>
            <a:off x="1289850" y="3189425"/>
            <a:ext cx="4610100" cy="1337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"/>
          <p:cNvSpPr txBox="1"/>
          <p:nvPr/>
        </p:nvSpPr>
        <p:spPr>
          <a:xfrm>
            <a:off x="0" y="1316025"/>
            <a:ext cx="9144000" cy="22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			   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Configuracoes.py	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       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Padrão RGB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BRANCO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PRETO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VERMELHO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1" name="Google Shape;3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9472" y="1460675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9475" y="2388837"/>
            <a:ext cx="235125" cy="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1273925" y="2683225"/>
            <a:ext cx="4769400" cy="1767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"/>
          <p:cNvSpPr txBox="1"/>
          <p:nvPr/>
        </p:nvSpPr>
        <p:spPr>
          <a:xfrm>
            <a:off x="0" y="1686075"/>
            <a:ext cx="91440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				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Importar bibliotecas</a:t>
            </a:r>
            <a:endParaRPr b="0" i="0" sz="1150" u="none" cap="none" strike="noStrike">
              <a:solidFill>
                <a:srgbClr val="0070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declaracao de bibliotecas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os</a:t>
            </a:r>
            <a:endParaRPr b="0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522" y="182235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180" name="Google Shape;18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494" y="-23869"/>
            <a:ext cx="6073886" cy="52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"/>
          <p:cNvSpPr/>
          <p:nvPr/>
        </p:nvSpPr>
        <p:spPr>
          <a:xfrm>
            <a:off x="-27844" y="-50194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7545469" y="-54900"/>
            <a:ext cx="1626300" cy="525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48" name="Google Shape;348;p19"/>
          <p:cNvSpPr/>
          <p:nvPr/>
        </p:nvSpPr>
        <p:spPr>
          <a:xfrm>
            <a:off x="1848550" y="1762450"/>
            <a:ext cx="4701600" cy="809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1848550" y="3369775"/>
            <a:ext cx="4239300" cy="502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-25" y="1008975"/>
            <a:ext cx="9144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2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2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TelaDeInicio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2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2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__init__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2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Construtor de classe-pai Tela</a:t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2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b="0" i="0" lang="en" sz="22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2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1" name="Google Shape;3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00" y="2853249"/>
            <a:ext cx="235125" cy="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0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358" name="Google Shape;358;p20"/>
          <p:cNvSpPr/>
          <p:nvPr/>
        </p:nvSpPr>
        <p:spPr>
          <a:xfrm>
            <a:off x="994550" y="2421050"/>
            <a:ext cx="5746200" cy="452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0"/>
          <p:cNvSpPr txBox="1"/>
          <p:nvPr/>
        </p:nvSpPr>
        <p:spPr>
          <a:xfrm>
            <a:off x="0" y="1605175"/>
            <a:ext cx="91440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o nome da tela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2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Inicio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2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0" name="Google Shape;3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522" y="1792200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67" name="Google Shape;3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75" y="17517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1"/>
          <p:cNvSpPr/>
          <p:nvPr/>
        </p:nvSpPr>
        <p:spPr>
          <a:xfrm>
            <a:off x="492250" y="3244825"/>
            <a:ext cx="7685100" cy="77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0" y="1567175"/>
            <a:ext cx="914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carregando a imagem do botão de play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botaoPlay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endParaRPr b="0" i="0" sz="2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play_1 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2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24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70" name="Google Shape;370;p21"/>
          <p:cNvPicPr preferRelativeResize="0"/>
          <p:nvPr/>
        </p:nvPicPr>
        <p:blipFill rotWithShape="1">
          <a:blip r:embed="rId4">
            <a:alphaModFix/>
          </a:blip>
          <a:srcRect b="39535" l="45946" r="49435" t="52104"/>
          <a:stretch/>
        </p:blipFill>
        <p:spPr>
          <a:xfrm>
            <a:off x="4099025" y="2312275"/>
            <a:ext cx="538800" cy="54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77" name="Google Shape;3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75" y="17517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2"/>
          <p:cNvSpPr/>
          <p:nvPr/>
        </p:nvSpPr>
        <p:spPr>
          <a:xfrm>
            <a:off x="502325" y="3091950"/>
            <a:ext cx="7685100" cy="77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 txBox="1"/>
          <p:nvPr/>
        </p:nvSpPr>
        <p:spPr>
          <a:xfrm>
            <a:off x="0" y="1567175"/>
            <a:ext cx="914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carregando a fonte para o título do jogo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b="0" i="0" sz="20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95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86" name="Google Shape;3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75" y="17517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3"/>
          <p:cNvSpPr/>
          <p:nvPr/>
        </p:nvSpPr>
        <p:spPr>
          <a:xfrm>
            <a:off x="502325" y="3210925"/>
            <a:ext cx="8325300" cy="54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0" y="1567150"/>
            <a:ext cx="91440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carregando o texto do título do jogo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titulo 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TITULO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AZULBB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9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89" name="Google Shape;389;p23"/>
          <p:cNvPicPr preferRelativeResize="0"/>
          <p:nvPr/>
        </p:nvPicPr>
        <p:blipFill rotWithShape="1">
          <a:blip r:embed="rId4">
            <a:alphaModFix/>
          </a:blip>
          <a:srcRect b="57010" l="26871" r="29994" t="31510"/>
          <a:stretch/>
        </p:blipFill>
        <p:spPr>
          <a:xfrm>
            <a:off x="1854263" y="4372775"/>
            <a:ext cx="5435477" cy="8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75" y="17517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4"/>
          <p:cNvSpPr/>
          <p:nvPr/>
        </p:nvSpPr>
        <p:spPr>
          <a:xfrm>
            <a:off x="502325" y="3091950"/>
            <a:ext cx="7685100" cy="77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0" y="1567150"/>
            <a:ext cx="91440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carregando a fonte para o botão de instruções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endParaRPr b="0" i="0" sz="2000" u="none" cap="none" strike="noStrike">
              <a:solidFill>
                <a:srgbClr val="26C6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405" name="Google Shape;4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475" y="17517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"/>
          <p:cNvSpPr/>
          <p:nvPr/>
        </p:nvSpPr>
        <p:spPr>
          <a:xfrm>
            <a:off x="100450" y="3210925"/>
            <a:ext cx="8880600" cy="548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0" y="1567150"/>
            <a:ext cx="91440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carregando o texto do botão de instruções</a:t>
            </a:r>
            <a:endParaRPr b="0" i="0" sz="24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 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9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9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AZULBB</a:t>
            </a:r>
            <a:r>
              <a:rPr b="0" i="0" lang="en" sz="19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9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08" name="Google Shape;408;p25"/>
          <p:cNvPicPr preferRelativeResize="0"/>
          <p:nvPr/>
        </p:nvPicPr>
        <p:blipFill rotWithShape="1">
          <a:blip r:embed="rId4">
            <a:alphaModFix/>
          </a:blip>
          <a:srcRect b="19973" l="35571" r="39632" t="71302"/>
          <a:stretch/>
        </p:blipFill>
        <p:spPr>
          <a:xfrm>
            <a:off x="3094138" y="4570875"/>
            <a:ext cx="2893224" cy="57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15" name="Google Shape;415;p26"/>
          <p:cNvSpPr/>
          <p:nvPr/>
        </p:nvSpPr>
        <p:spPr>
          <a:xfrm>
            <a:off x="-25" y="727700"/>
            <a:ext cx="9144000" cy="4415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90300" y="908525"/>
            <a:ext cx="9053700" cy="4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definindo o nome da tela</a:t>
            </a:r>
            <a:endParaRPr b="0" i="0" sz="15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Inicio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endParaRPr b="0" i="0" sz="15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a imagem do botao de play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botaoPlay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play_1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endParaRPr b="0" i="0" sz="15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a fonte para o titulo do jogo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.fonte1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95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a fonte para o ‘‘botao ’’ de instrucoes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o texto do titulo do jogo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titulo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TITULO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AZULBB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25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carregando o texto do botao de instrucoes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AZULBB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7"/>
          <p:cNvSpPr txBox="1"/>
          <p:nvPr>
            <p:ph type="ctrTitle"/>
          </p:nvPr>
        </p:nvSpPr>
        <p:spPr>
          <a:xfrm>
            <a:off x="0" y="4895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414338" y="1328963"/>
            <a:ext cx="83154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desenharTela(self, game)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tendo como base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desenharTelaBasica(self, game)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descrito no Código 100. 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Subseção 13.2 que para desenhar algo na tela do jogo, devemos utilizar a instrução game.janela.blit(, )..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3429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" name="Google Shape;4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POR ÚLTIMO NA TELA DE INÍCIO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33" name="Google Shape;433;p28"/>
          <p:cNvSpPr/>
          <p:nvPr/>
        </p:nvSpPr>
        <p:spPr>
          <a:xfrm>
            <a:off x="995700" y="1496850"/>
            <a:ext cx="7152600" cy="2039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8"/>
          <p:cNvSpPr txBox="1"/>
          <p:nvPr/>
        </p:nvSpPr>
        <p:spPr>
          <a:xfrm>
            <a:off x="1040850" y="1557125"/>
            <a:ext cx="7062300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desenhar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desenharTelaBasica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.desenharTela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display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flip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8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3"/>
          <p:cNvSpPr txBox="1"/>
          <p:nvPr>
            <p:ph idx="4294967295" type="ctrTitle"/>
          </p:nvPr>
        </p:nvSpPr>
        <p:spPr>
          <a:xfrm>
            <a:off x="0" y="856100"/>
            <a:ext cx="9144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b="0" i="0" lang="en" sz="6000" u="none" cap="none" strike="noStrike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Telas do Jogo</a:t>
            </a:r>
            <a:endParaRPr b="0" i="0" sz="6000" u="none" cap="none" strike="noStrike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190" name="Google Shape;190;p3"/>
          <p:cNvPicPr preferRelativeResize="0"/>
          <p:nvPr/>
        </p:nvPicPr>
        <p:blipFill rotWithShape="1">
          <a:blip r:embed="rId3">
            <a:alphaModFix/>
          </a:blip>
          <a:srcRect b="19299" l="41873" r="44646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BOTÃO DE INSTRUÇÕES 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441" name="Google Shape;4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372" y="1251600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375" y="770487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825" y="1786787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9"/>
          <p:cNvSpPr/>
          <p:nvPr/>
        </p:nvSpPr>
        <p:spPr>
          <a:xfrm>
            <a:off x="305675" y="1005600"/>
            <a:ext cx="7344000" cy="28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825" y="2842962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672" y="2336600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97" y="3922150"/>
            <a:ext cx="235125" cy="2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9"/>
          <p:cNvSpPr/>
          <p:nvPr/>
        </p:nvSpPr>
        <p:spPr>
          <a:xfrm>
            <a:off x="305675" y="1524300"/>
            <a:ext cx="7374300" cy="23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9"/>
          <p:cNvSpPr/>
          <p:nvPr/>
        </p:nvSpPr>
        <p:spPr>
          <a:xfrm>
            <a:off x="305675" y="2077900"/>
            <a:ext cx="6297300" cy="23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305675" y="2601325"/>
            <a:ext cx="8361000" cy="23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9"/>
          <p:cNvSpPr/>
          <p:nvPr/>
        </p:nvSpPr>
        <p:spPr>
          <a:xfrm>
            <a:off x="305675" y="3154925"/>
            <a:ext cx="5824200" cy="767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3825" y="4492187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/>
          <p:nvPr/>
        </p:nvSpPr>
        <p:spPr>
          <a:xfrm>
            <a:off x="361650" y="4219275"/>
            <a:ext cx="1244100" cy="28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381750" y="4761750"/>
            <a:ext cx="7835700" cy="28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305675" y="646725"/>
            <a:ext cx="8772000" cy="4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16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 para o botão que direciona para a tela de instruções</a:t>
            </a:r>
            <a:r>
              <a:rPr b="0" i="0" lang="en" sz="115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comportamentoBotaoDeInstrucoes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o cursor estiver posicionado sobre a palavra ’INSTRUCOES ’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445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805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]&gt;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540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pos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]&lt;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600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o usuario nao tiver clicado nesta regiao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type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MOUSEBUTTONDOWN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alterar a cor da palavra ’INSTRUCOES ’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AMARELO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contrário , mudar de tela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ultimaTela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Inicio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5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 contrário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5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retornar a cor da palavra ’INSTRUCOES’ para a cor original</a:t>
            </a:r>
            <a:endParaRPr b="0" i="0" sz="15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AZULBB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5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Método </a:t>
            </a:r>
            <a:r>
              <a:rPr i="1"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run</a:t>
            </a: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em </a:t>
            </a:r>
            <a:r>
              <a:rPr i="1"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AdministradorDeJogo</a:t>
            </a:r>
            <a:endParaRPr i="1"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62" name="Google Shape;462;p30"/>
          <p:cNvSpPr/>
          <p:nvPr/>
        </p:nvSpPr>
        <p:spPr>
          <a:xfrm>
            <a:off x="1278000" y="646725"/>
            <a:ext cx="7092900" cy="449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0" y="578250"/>
            <a:ext cx="10297500" cy="4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run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usuarioSaiu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Inicio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TelaDeInicio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Instrucoes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TelaDeInstrucoes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Jogo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TelaDeJogo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Perguntas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TelaDePerguntas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12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elif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Resultado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da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Pergunta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TelaResultadoDaPergunta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14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TelaDeFim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18</a:t>
            </a:r>
            <a:endParaRPr b="0" i="0" sz="14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pygame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4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quit </a:t>
            </a:r>
            <a:r>
              <a:rPr b="0" i="0" lang="en" sz="14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14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1"/>
          <p:cNvSpPr txBox="1"/>
          <p:nvPr>
            <p:ph type="ctrTitle"/>
          </p:nvPr>
        </p:nvSpPr>
        <p:spPr>
          <a:xfrm>
            <a:off x="-62962" y="1742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71" name="Google Shape;471;p31"/>
          <p:cNvSpPr txBox="1"/>
          <p:nvPr/>
        </p:nvSpPr>
        <p:spPr>
          <a:xfrm>
            <a:off x="0" y="1828225"/>
            <a:ext cx="9084000" cy="24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comportamentoBotaoDeJogar(self,game,evento,pos)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tenha como base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comportamentoBotaoDeInstrucoes(self,game,evento,pos)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descrito no Código 106.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2" name="Google Shape;47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1"/>
          <p:cNvSpPr txBox="1"/>
          <p:nvPr>
            <p:ph type="ctrTitle"/>
          </p:nvPr>
        </p:nvSpPr>
        <p:spPr>
          <a:xfrm>
            <a:off x="0" y="8937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Comportamento do Botão de Jogar</a:t>
            </a:r>
            <a:endParaRPr i="1"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Interpretação de Eventos</a:t>
            </a:r>
            <a:endParaRPr i="1"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81" name="Google Shape;481;p32"/>
          <p:cNvSpPr/>
          <p:nvPr/>
        </p:nvSpPr>
        <p:spPr>
          <a:xfrm>
            <a:off x="0" y="1976450"/>
            <a:ext cx="9144000" cy="3166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2"/>
          <p:cNvSpPr/>
          <p:nvPr/>
        </p:nvSpPr>
        <p:spPr>
          <a:xfrm>
            <a:off x="13150" y="1429150"/>
            <a:ext cx="4834800" cy="310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13150" y="807150"/>
            <a:ext cx="6030300" cy="354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231500" y="704600"/>
            <a:ext cx="95121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interpretarEventos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	  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executar o jogo  com uma taxa maior ou igual a </a:t>
            </a:r>
            <a:r>
              <a:rPr b="0" i="1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game.fps</a:t>
            </a:r>
            <a:endParaRPr b="0" i="1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clock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tick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fps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evento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pos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mouse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get_pos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comportamentoBotaoDeSair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comportamentoBotaoDeAudio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	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comportamentoBotaoDeInstrucoes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comportamentoBotaoDeJogar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5" name="Google Shape;4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647" y="1161762"/>
            <a:ext cx="235125" cy="23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Executar </a:t>
            </a:r>
            <a:r>
              <a:rPr i="1"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TelaDeInício.py</a:t>
            </a:r>
            <a:endParaRPr i="1"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492" name="Google Shape;492;p33"/>
          <p:cNvSpPr/>
          <p:nvPr/>
        </p:nvSpPr>
        <p:spPr>
          <a:xfrm>
            <a:off x="341575" y="954450"/>
            <a:ext cx="8093100" cy="3234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3"/>
          <p:cNvSpPr txBox="1"/>
          <p:nvPr/>
        </p:nvSpPr>
        <p:spPr>
          <a:xfrm>
            <a:off x="525450" y="1071750"/>
            <a:ext cx="8093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run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23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telaAtual 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23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usuarioSaiu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23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interpretarEvento</a:t>
            </a:r>
            <a:endParaRPr b="0" i="0" sz="23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0" i="0" lang="en" sz="23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desenhar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3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3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3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4"/>
          <p:cNvSpPr txBox="1"/>
          <p:nvPr/>
        </p:nvSpPr>
        <p:spPr>
          <a:xfrm>
            <a:off x="169331" y="1044225"/>
            <a:ext cx="8734800" cy="4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34"/>
          <p:cNvSpPr txBox="1"/>
          <p:nvPr>
            <p:ph idx="4294967295" type="ctrTitle"/>
          </p:nvPr>
        </p:nvSpPr>
        <p:spPr>
          <a:xfrm>
            <a:off x="0" y="856100"/>
            <a:ext cx="9144000" cy="187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b="0" i="0" lang="en" sz="6000" u="none" cap="none" strike="noStrike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Tela de Fim</a:t>
            </a:r>
            <a:endParaRPr b="0" i="0" sz="6000" u="none" cap="none" strike="noStrike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01" name="Google Shape;501;p34"/>
          <p:cNvPicPr preferRelativeResize="0"/>
          <p:nvPr/>
        </p:nvPicPr>
        <p:blipFill rotWithShape="1">
          <a:blip r:embed="rId3">
            <a:alphaModFix/>
          </a:blip>
          <a:srcRect b="19299" l="41873" r="44646" t="69542"/>
          <a:stretch/>
        </p:blipFill>
        <p:spPr>
          <a:xfrm>
            <a:off x="3793538" y="4423550"/>
            <a:ext cx="1486385" cy="67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200" y="0"/>
            <a:ext cx="2682809" cy="83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" y="3135788"/>
            <a:ext cx="2007600" cy="200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5"/>
          <p:cNvPicPr preferRelativeResize="0"/>
          <p:nvPr/>
        </p:nvPicPr>
        <p:blipFill rotWithShape="1">
          <a:blip r:embed="rId3">
            <a:alphaModFix/>
          </a:blip>
          <a:srcRect b="10289" l="14422" r="5093" t="10425"/>
          <a:stretch/>
        </p:blipFill>
        <p:spPr>
          <a:xfrm>
            <a:off x="0" y="0"/>
            <a:ext cx="9144000" cy="506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6"/>
          <p:cNvSpPr/>
          <p:nvPr/>
        </p:nvSpPr>
        <p:spPr>
          <a:xfrm>
            <a:off x="957600" y="737550"/>
            <a:ext cx="7228800" cy="3668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1102175" y="737550"/>
            <a:ext cx="79836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Configuracoes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TelaDeJogo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os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TelaDeFim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3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def__init__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3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0" i="0" lang="en" sz="3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3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3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7"/>
          <p:cNvSpPr/>
          <p:nvPr/>
        </p:nvSpPr>
        <p:spPr>
          <a:xfrm>
            <a:off x="0" y="83950"/>
            <a:ext cx="9144000" cy="4854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0" y="292875"/>
            <a:ext cx="9085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__init__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13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 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Fim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16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95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17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fonte2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Fontes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TOONISH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ttf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’),</a:t>
            </a: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65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15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8"/>
          <p:cNvSpPr/>
          <p:nvPr/>
        </p:nvSpPr>
        <p:spPr>
          <a:xfrm>
            <a:off x="0" y="1034675"/>
            <a:ext cx="9144000" cy="3048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29250" y="766050"/>
            <a:ext cx="9085500" cy="3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botaoReplay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8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replay_2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23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fimJogo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 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FIM DE JOGO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!’,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8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8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AMARELO</a:t>
            </a:r>
            <a:r>
              <a:rPr b="0" i="0" lang="en" sz="28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8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"/>
          <p:cNvPicPr preferRelativeResize="0"/>
          <p:nvPr/>
        </p:nvPicPr>
        <p:blipFill rotWithShape="1">
          <a:blip r:embed="rId3">
            <a:alphaModFix/>
          </a:blip>
          <a:srcRect b="0" l="882" r="0" t="0"/>
          <a:stretch/>
        </p:blipFill>
        <p:spPr>
          <a:xfrm>
            <a:off x="0" y="0"/>
            <a:ext cx="9063627" cy="554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"/>
          <p:cNvSpPr/>
          <p:nvPr/>
        </p:nvSpPr>
        <p:spPr>
          <a:xfrm>
            <a:off x="0" y="125"/>
            <a:ext cx="9144000" cy="51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9"/>
          <p:cNvSpPr txBox="1"/>
          <p:nvPr/>
        </p:nvSpPr>
        <p:spPr>
          <a:xfrm>
            <a:off x="0" y="153275"/>
            <a:ext cx="9542400" cy="50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pontuacao 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melhorPontuacao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27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melhorPontuacao 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pontuacao</a:t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31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pontuacaoFinalNum 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pontuacao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AMARELO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32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melhorPontuacaoNum 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fonte1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render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melhorPontuacao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26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6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26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AMARELO</a:t>
            </a:r>
            <a:r>
              <a:rPr b="0" i="0" lang="en" sz="26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26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 txBox="1"/>
          <p:nvPr>
            <p:ph type="ctrTitle"/>
          </p:nvPr>
        </p:nvSpPr>
        <p:spPr>
          <a:xfrm>
            <a:off x="-62962" y="1742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45" name="Google Shape;5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0"/>
          <p:cNvSpPr txBox="1"/>
          <p:nvPr/>
        </p:nvSpPr>
        <p:spPr>
          <a:xfrm>
            <a:off x="0" y="1135600"/>
            <a:ext cx="87297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Logo abaixo da definição do texto de ‘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FIM DE JOGO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’, da classe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TelaDeFim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inicialize as variáveis que guardarão outros textos a serem exibidos nesta tela: “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SCORE FINAL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 e “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 SCORE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”, com a cor de sua preferência, tendo como referência o Código 110. 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1257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Lembre-se também de utilizar nomes facilmente legíveis para as variáveis; podemos convencionar em chamá-las de 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fimJogo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scoreFinal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melhorScore.</a:t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1"/>
          <p:cNvSpPr txBox="1"/>
          <p:nvPr>
            <p:ph type="ctrTitle"/>
          </p:nvPr>
        </p:nvSpPr>
        <p:spPr>
          <a:xfrm>
            <a:off x="-62962" y="1742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555" name="Google Shape;5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11067"/>
            <a:ext cx="1301663" cy="11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1"/>
          <p:cNvSpPr txBox="1"/>
          <p:nvPr/>
        </p:nvSpPr>
        <p:spPr>
          <a:xfrm>
            <a:off x="0" y="1135600"/>
            <a:ext cx="8729700" cy="3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desenharTela(self, game)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desenhe todos os elementos desta tela, isto é: os textos ‘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FIM DE JOGO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’, ‘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SCORE FINAL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 e ‘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MELHOR SCORE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’, assim como os textos das pontuações e o botão de 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replay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145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tenha como base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desenharTelaBasica(self, game)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descrito no Código 100. </a:t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2"/>
          <p:cNvSpPr txBox="1"/>
          <p:nvPr>
            <p:ph type="ctrTitle"/>
          </p:nvPr>
        </p:nvSpPr>
        <p:spPr>
          <a:xfrm>
            <a:off x="-62962" y="174249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EXERCÍCIO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565" name="Google Shape;565;p42"/>
          <p:cNvSpPr txBox="1"/>
          <p:nvPr/>
        </p:nvSpPr>
        <p:spPr>
          <a:xfrm>
            <a:off x="0" y="1215550"/>
            <a:ext cx="9084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84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100"/>
              <a:buFont typeface="Century Gothic"/>
              <a:buChar char="●"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comportamentoBotaoDeReplay(self,game,evento,pos)</a:t>
            </a:r>
            <a:endParaRPr b="1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tenha como base o método </a:t>
            </a: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comportamentoBotaoDeInstrucoes(self,game,evento,pos)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descrito no Código 106. 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Dica: </a:t>
            </a: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trocar a imagem do botão sem brilho para um botão com brilho no evento do mouse estar sobre a imagem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6" name="Google Shape;56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0273" y="-60273"/>
            <a:ext cx="1275826" cy="12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44" y="4076767"/>
            <a:ext cx="1301663" cy="113244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2"/>
          <p:cNvSpPr txBox="1"/>
          <p:nvPr>
            <p:ph type="ctrTitle"/>
          </p:nvPr>
        </p:nvSpPr>
        <p:spPr>
          <a:xfrm>
            <a:off x="-62962" y="66686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 Comportamento do Botão de </a:t>
            </a:r>
            <a:r>
              <a:rPr i="1"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Replay</a:t>
            </a:r>
            <a:endParaRPr i="1"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5878" y="0"/>
            <a:ext cx="91498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3"/>
          <p:cNvGrpSpPr/>
          <p:nvPr/>
        </p:nvGrpSpPr>
        <p:grpSpPr>
          <a:xfrm>
            <a:off x="1971816" y="40932"/>
            <a:ext cx="5200369" cy="5061637"/>
            <a:chOff x="2393499" y="142407"/>
            <a:chExt cx="6933825" cy="6748849"/>
          </a:xfrm>
        </p:grpSpPr>
        <p:sp>
          <p:nvSpPr>
            <p:cNvPr id="576" name="Google Shape;576;p43"/>
            <p:cNvSpPr/>
            <p:nvPr/>
          </p:nvSpPr>
          <p:spPr>
            <a:xfrm>
              <a:off x="2608289" y="524657"/>
              <a:ext cx="6340800" cy="5891100"/>
            </a:xfrm>
            <a:prstGeom prst="ellipse">
              <a:avLst/>
            </a:prstGeom>
            <a:noFill/>
            <a:ln cap="flat" cmpd="sng" w="76200">
              <a:solidFill>
                <a:srgbClr val="703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393499" y="1610750"/>
              <a:ext cx="1440000" cy="1440000"/>
            </a:xfrm>
            <a:prstGeom prst="ellipse">
              <a:avLst/>
            </a:prstGeom>
            <a:solidFill>
              <a:srgbClr val="7030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5058709" y="142407"/>
              <a:ext cx="1440000" cy="1440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5058709" y="5451256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7887324" y="4272197"/>
              <a:ext cx="1440000" cy="14400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science icon" id="581" name="Google Shape;581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1752" y="365450"/>
              <a:ext cx="993913" cy="9939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2" name="Google Shape;582;p43"/>
            <p:cNvGrpSpPr/>
            <p:nvPr/>
          </p:nvGrpSpPr>
          <p:grpSpPr>
            <a:xfrm>
              <a:off x="2442262" y="4210778"/>
              <a:ext cx="1440000" cy="1440000"/>
              <a:chOff x="7887324" y="1610750"/>
              <a:chExt cx="1440000" cy="1440000"/>
            </a:xfrm>
          </p:grpSpPr>
          <p:sp>
            <p:nvSpPr>
              <p:cNvPr id="583" name="Google Shape;583;p43"/>
              <p:cNvSpPr/>
              <p:nvPr/>
            </p:nvSpPr>
            <p:spPr>
              <a:xfrm>
                <a:off x="7887324" y="1610750"/>
                <a:ext cx="1440000" cy="1440000"/>
              </a:xfrm>
              <a:prstGeom prst="ellipse">
                <a:avLst/>
              </a:prstGeom>
              <a:solidFill>
                <a:srgbClr val="BF0000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Resultado de imagem para technology icon" id="584" name="Google Shape;584;p4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014913" y="1738339"/>
                <a:ext cx="1184822" cy="11848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Resultado de imagem para engineering icon" id="585" name="Google Shape;585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92254" y="1887302"/>
              <a:ext cx="886895" cy="8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m relacionada" id="586" name="Google Shape;586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85628" y="5788838"/>
              <a:ext cx="786160" cy="7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esultado de imagem para design icon" id="587" name="Google Shape;58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9492" y="4510520"/>
              <a:ext cx="1015663" cy="101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43"/>
            <p:cNvSpPr/>
            <p:nvPr/>
          </p:nvSpPr>
          <p:spPr>
            <a:xfrm>
              <a:off x="7860665" y="1449581"/>
              <a:ext cx="1440000" cy="1440000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Resultado de imagem para manufacturing icon" id="589" name="Google Shape;589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000505" y="1582407"/>
              <a:ext cx="1073050" cy="107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" name="Google Shape;590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85426" y="1852415"/>
            <a:ext cx="2973149" cy="127162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3"/>
          <p:cNvSpPr txBox="1"/>
          <p:nvPr/>
        </p:nvSpPr>
        <p:spPr>
          <a:xfrm>
            <a:off x="3145950" y="3317025"/>
            <a:ext cx="281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Muito obrigada!</a:t>
            </a:r>
            <a:endParaRPr b="0" i="0" sz="11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>
            <p:ph type="ctrTitle"/>
          </p:nvPr>
        </p:nvSpPr>
        <p:spPr>
          <a:xfrm>
            <a:off x="0" y="-1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PRIMEIROS PASSOS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414350" y="918575"/>
            <a:ext cx="83154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Abrir arquivo </a:t>
            </a:r>
            <a:r>
              <a:rPr b="0" i="1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Tela.py</a:t>
            </a:r>
            <a:endParaRPr b="0" i="1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114300" lvl="0" marL="3429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1"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2100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pos[0], pos[1]</a:t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2100" u="none" cap="none" strike="noStrike">
                <a:solidFill>
                  <a:srgbClr val="1155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 e métodos comuns a todas as telas do jogo</a:t>
            </a:r>
            <a:endParaRPr b="0" i="0" sz="21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457200" lvl="0" marL="5029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Classe</a:t>
            </a:r>
            <a:endParaRPr b="1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155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22" y="1680925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225" y="997249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8575" y="2756975"/>
            <a:ext cx="4816275" cy="22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225" y="2364624"/>
            <a:ext cx="235125" cy="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2165675" y="2149750"/>
            <a:ext cx="4649700" cy="94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2190200" y="1153675"/>
            <a:ext cx="5154000" cy="29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declaração de bibliotecas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607D8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Configuracoes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os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17" name="Google Shape;2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200" y="1291674"/>
            <a:ext cx="235125" cy="2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189900" y="1345625"/>
            <a:ext cx="3296100" cy="613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-125" y="3395575"/>
            <a:ext cx="9144000" cy="1366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97" y="787625"/>
            <a:ext cx="235125" cy="235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800" y="2321487"/>
            <a:ext cx="235125" cy="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97" y="2919250"/>
            <a:ext cx="235125" cy="2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"/>
          <p:cNvSpPr txBox="1"/>
          <p:nvPr/>
        </p:nvSpPr>
        <p:spPr>
          <a:xfrm>
            <a:off x="189900" y="646725"/>
            <a:ext cx="8954100" cy="4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	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Inicialização com construtor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def__init__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   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81B6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Lembrar do prefixo “</a:t>
            </a:r>
            <a:r>
              <a:rPr b="0" i="1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self.</a:t>
            </a: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Informações sobre a imagem de fundo</a:t>
            </a:r>
            <a:endParaRPr b="0" i="0" sz="2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Imagens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cenario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png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imagemDeFundoX2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get_width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CONSTRUTOR E ATRIBUTOS DA CLASSE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236" name="Google Shape;236;p8"/>
          <p:cNvSpPr/>
          <p:nvPr/>
        </p:nvSpPr>
        <p:spPr>
          <a:xfrm>
            <a:off x="135350" y="1281900"/>
            <a:ext cx="8893800" cy="376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"/>
          <p:cNvSpPr txBox="1"/>
          <p:nvPr/>
        </p:nvSpPr>
        <p:spPr>
          <a:xfrm>
            <a:off x="189775" y="1315800"/>
            <a:ext cx="89541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declaracao de bibliotecas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Configuracoes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pygame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os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Tela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def__init__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 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607D8B"/>
                </a:solidFill>
                <a:latin typeface="Roboto Mono"/>
                <a:ea typeface="Roboto Mono"/>
                <a:cs typeface="Roboto Mono"/>
                <a:sym typeface="Roboto Mono"/>
              </a:rPr>
              <a:t># declaracao de atributos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pygame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os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(’&lt;</a:t>
            </a:r>
            <a:r>
              <a:rPr b="0" i="0" lang="en" sz="2000" u="none" cap="none" strike="noStrike">
                <a:solidFill>
                  <a:srgbClr val="FF8A80"/>
                </a:solidFill>
                <a:latin typeface="Roboto Mono"/>
                <a:ea typeface="Roboto Mono"/>
                <a:cs typeface="Roboto Mono"/>
                <a:sym typeface="Roboto Mono"/>
              </a:rPr>
              <a:t>Pasta&gt;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’,’&lt;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Arquivo&gt;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’))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9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b="0" i="0" sz="20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imagemDeFundoX2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20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20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get_width </a:t>
            </a:r>
            <a:r>
              <a:rPr b="0" i="0" lang="en" sz="20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>
            <p:ph type="ctrTitle"/>
          </p:nvPr>
        </p:nvSpPr>
        <p:spPr>
          <a:xfrm>
            <a:off x="0" y="98024"/>
            <a:ext cx="9144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900"/>
              <a:buFont typeface="Limelight"/>
              <a:buNone/>
            </a:pPr>
            <a:r>
              <a:rPr lang="en" sz="2900">
                <a:solidFill>
                  <a:srgbClr val="1155CC"/>
                </a:solidFill>
                <a:latin typeface="Limelight"/>
                <a:ea typeface="Limelight"/>
                <a:cs typeface="Limelight"/>
                <a:sym typeface="Limelight"/>
              </a:rPr>
              <a:t>DESENHAR FUNDO NA TELA</a:t>
            </a:r>
            <a:endParaRPr sz="2900">
              <a:solidFill>
                <a:srgbClr val="1155CC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50" y="1472674"/>
            <a:ext cx="235125" cy="2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9"/>
          <p:cNvSpPr/>
          <p:nvPr/>
        </p:nvSpPr>
        <p:spPr>
          <a:xfrm>
            <a:off x="485675" y="2202125"/>
            <a:ext cx="7556100" cy="74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 txBox="1"/>
          <p:nvPr/>
        </p:nvSpPr>
        <p:spPr>
          <a:xfrm>
            <a:off x="482200" y="1336075"/>
            <a:ext cx="86619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desenha elementos comuns a toda as telas: </a:t>
            </a:r>
            <a:endParaRPr b="0" i="0" sz="18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tela de fundo e botão de áudio</a:t>
            </a:r>
            <a:r>
              <a:rPr b="0" i="0" lang="en" sz="1500" u="none" cap="none" strike="noStrike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5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desenharTelaBasica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janela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blit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0" i="0" sz="1500" u="none" cap="none" strike="noStrike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janela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blit 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,(</a:t>
            </a:r>
            <a:r>
              <a:rPr b="0" i="0" lang="en" sz="1500" u="none" cap="none" strike="noStrike">
                <a:solidFill>
                  <a:srgbClr val="26C6DA"/>
                </a:solidFill>
                <a:latin typeface="Roboto Mono"/>
                <a:ea typeface="Roboto Mono"/>
                <a:cs typeface="Roboto Mono"/>
                <a:sym typeface="Roboto Mono"/>
              </a:rPr>
              <a:t>self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imagemDeFundoX2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500" u="none" cap="none" strike="noStrike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FFBC00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500" u="none" cap="none" strike="noStrike">
                <a:solidFill>
                  <a:srgbClr val="90A4AE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1" i="0" sz="2000" u="none" cap="none" strike="noStrike">
              <a:solidFill>
                <a:srgbClr val="FFBC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46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90A4A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21735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